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6" r:id="rId2"/>
    <p:sldId id="296" r:id="rId3"/>
    <p:sldId id="277" r:id="rId4"/>
    <p:sldId id="261" r:id="rId5"/>
    <p:sldId id="281" r:id="rId6"/>
    <p:sldId id="282" r:id="rId7"/>
    <p:sldId id="286" r:id="rId8"/>
    <p:sldId id="287" r:id="rId9"/>
    <p:sldId id="272" r:id="rId10"/>
    <p:sldId id="288" r:id="rId11"/>
    <p:sldId id="289" r:id="rId12"/>
    <p:sldId id="278" r:id="rId13"/>
    <p:sldId id="262" r:id="rId14"/>
    <p:sldId id="292" r:id="rId15"/>
    <p:sldId id="265" r:id="rId16"/>
    <p:sldId id="290" r:id="rId17"/>
    <p:sldId id="256" r:id="rId18"/>
    <p:sldId id="293" r:id="rId19"/>
    <p:sldId id="266" r:id="rId20"/>
    <p:sldId id="294" r:id="rId21"/>
    <p:sldId id="295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EFFF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968DE-9D49-4106-AA41-0A210D187ABD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74A86-FE31-4C84-AB1A-B6DE4ADEF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74A86-FE31-4C84-AB1A-B6DE4ADEF64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FB12BC-66BE-468D-A38F-1723F0BBE0E9}" type="slidenum">
              <a:rPr lang="ru-RU"/>
              <a:pPr/>
              <a:t>4</a:t>
            </a:fld>
            <a:endParaRPr lang="ru-RU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FB12BC-66BE-468D-A38F-1723F0BBE0E9}" type="slidenum">
              <a:rPr lang="ru-RU"/>
              <a:pPr/>
              <a:t>5</a:t>
            </a:fld>
            <a:endParaRPr lang="ru-RU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74A86-FE31-4C84-AB1A-B6DE4ADEF64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74A86-FE31-4C84-AB1A-B6DE4ADEF64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74A86-FE31-4C84-AB1A-B6DE4ADEF64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74A86-FE31-4C84-AB1A-B6DE4ADEF64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A303-BC4C-490E-9474-73D0BB8905D6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13F8-F133-4B66-AEA2-88DC548D9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A303-BC4C-490E-9474-73D0BB8905D6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13F8-F133-4B66-AEA2-88DC548D9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A303-BC4C-490E-9474-73D0BB8905D6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13F8-F133-4B66-AEA2-88DC548D9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A303-BC4C-490E-9474-73D0BB8905D6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13F8-F133-4B66-AEA2-88DC548D9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A303-BC4C-490E-9474-73D0BB8905D6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13F8-F133-4B66-AEA2-88DC548D9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A303-BC4C-490E-9474-73D0BB8905D6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13F8-F133-4B66-AEA2-88DC548D9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A303-BC4C-490E-9474-73D0BB8905D6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13F8-F133-4B66-AEA2-88DC548D9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A303-BC4C-490E-9474-73D0BB8905D6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13F8-F133-4B66-AEA2-88DC548D9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A303-BC4C-490E-9474-73D0BB8905D6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13F8-F133-4B66-AEA2-88DC548D9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A303-BC4C-490E-9474-73D0BB8905D6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13F8-F133-4B66-AEA2-88DC548D9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A303-BC4C-490E-9474-73D0BB8905D6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4513F8-F133-4B66-AEA2-88DC548D98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60A303-BC4C-490E-9474-73D0BB8905D6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4513F8-F133-4B66-AEA2-88DC548D98E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jpeg"/><Relationship Id="rId2" Type="http://schemas.openxmlformats.org/officeDocument/2006/relationships/audio" Target="&#1048;&#1058;&#1054;&#1043;&#1048;,%20&#1074;&#1088;&#1091;&#1095;&#1077;&#1085;&#1080;&#1077;.wma" TargetMode="External"/><Relationship Id="rId1" Type="http://schemas.openxmlformats.org/officeDocument/2006/relationships/audio" Target="&#1048;&#1058;&#1054;&#1043;&#1048;%201.wma" TargetMode="External"/><Relationship Id="rId6" Type="http://schemas.openxmlformats.org/officeDocument/2006/relationships/image" Target="../media/image37.png"/><Relationship Id="rId11" Type="http://schemas.openxmlformats.org/officeDocument/2006/relationships/image" Target="../media/image42.jpeg"/><Relationship Id="rId5" Type="http://schemas.openxmlformats.org/officeDocument/2006/relationships/image" Target="../media/image31.wmf"/><Relationship Id="rId10" Type="http://schemas.openxmlformats.org/officeDocument/2006/relationships/image" Target="../media/image41.jpe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3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3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8913"/>
            <a:ext cx="9394825" cy="704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113" y="6669088"/>
            <a:ext cx="900112" cy="182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549275"/>
            <a:ext cx="8208962" cy="3095625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ru-RU" sz="3600" dirty="0" err="1" smtClean="0">
                <a:solidFill>
                  <a:schemeClr val="bg1"/>
                </a:solidFill>
                <a:latin typeface="Comic Sans MS" pitchFamily="66" charset="0"/>
              </a:rPr>
              <a:t>Фотоотчет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МДОУ Кизильский детский сад комбинированного вида №3 «Солнышко»  </a:t>
            </a:r>
            <a:b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« Использование 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инновационных </a:t>
            </a:r>
            <a:b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технологий в образовательной деятельности»</a:t>
            </a:r>
            <a:b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</a:br>
            <a:endParaRPr lang="es-ES" sz="24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Picture 6" descr="C:\Users\Татьяна\Desktop\Галя\КАРТИНКИ ФОТО ИЗ ИНТЕРНЕТА\рамки\sun0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2" y="-819472"/>
            <a:ext cx="3262611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215238" cy="11430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Реализация проекта </a:t>
            </a:r>
            <a:br>
              <a:rPr lang="ru-RU" sz="2800" b="1" dirty="0" smtClean="0">
                <a:latin typeface="Comic Sans MS" pitchFamily="66" charset="0"/>
              </a:rPr>
            </a:br>
            <a:r>
              <a:rPr lang="ru-RU" sz="2800" b="1" dirty="0" smtClean="0">
                <a:latin typeface="Comic Sans MS" pitchFamily="66" charset="0"/>
              </a:rPr>
              <a:t>«Мы имеем право»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9E3"/>
              </a:clrFrom>
              <a:clrTo>
                <a:srgbClr val="FFF9E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1928802"/>
            <a:ext cx="416118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2910" y="2071678"/>
            <a:ext cx="36433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Задачи: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развивать умение общаться в детском коллективе, уметь слушать и слышать, анализировать, делать выводы, высказывать свое мнение;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воспитывать чувство самоуважения и уважения к окружающим;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познакомить детей с их правами через художественные произведения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6357958"/>
            <a:ext cx="585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Воспитатель </a:t>
            </a:r>
            <a:r>
              <a:rPr lang="ru-RU" sz="2000" b="1" dirty="0" err="1" smtClean="0"/>
              <a:t>Рабинчук</a:t>
            </a:r>
            <a:r>
              <a:rPr lang="ru-RU" sz="2000" b="1" dirty="0" smtClean="0"/>
              <a:t> Светлана Витальевна</a:t>
            </a:r>
            <a:endParaRPr lang="ru-RU" sz="2000" b="1" dirty="0"/>
          </a:p>
        </p:txBody>
      </p:sp>
      <p:pic>
        <p:nvPicPr>
          <p:cNvPr id="8" name="Picture 9" descr="C:\Users\Татьяна\Desktop\Галя\КАРТИНКИ ФОТО ИЗ ИНТЕРНЕТА\рамки\sun0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2771" y="0"/>
            <a:ext cx="2281229" cy="2156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User\Мои документы\Мои рисунки\к итоговым мероприятиям\по самообразованию\подготовительная мои права\IMG_65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642918"/>
            <a:ext cx="2000263" cy="22860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6149" name="Picture 5" descr="C:\Documents and Settings\User\Мои документы\Мои рисунки\к итоговым мероприятиям\по самообразованию\подготовительная мои права\IMG_65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643314"/>
            <a:ext cx="2000264" cy="22145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6150" name="Picture 6" descr="C:\Documents and Settings\User\Мои документы\Мои рисунки\к итоговым мероприятиям\по самообразованию\подготовительная мои права\IMG_65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714356"/>
            <a:ext cx="1979168" cy="22819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6151" name="Picture 7" descr="C:\Documents and Settings\User\Мои документы\Мои рисунки\к итоговым мероприятиям\по самообразованию\подготовительная мои права\IMG_65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285728"/>
            <a:ext cx="1740103" cy="20717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6152" name="Picture 8" descr="C:\Documents and Settings\User\Мои документы\Мои рисунки\к итоговым мероприятиям\по самообразованию\подготовительная мои права\IMG_65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3714752"/>
            <a:ext cx="1992376" cy="22057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500430" y="4643446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ИМЕЮ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ПРАВО</a:t>
            </a:r>
          </a:p>
        </p:txBody>
      </p:sp>
      <p:pic>
        <p:nvPicPr>
          <p:cNvPr id="18" name="Picture 10" descr="C:\Users\Татьяна\Desktop\Галя\КАРТИНКИ ФОТО ИЗ ИНТЕРНЕТА\рамки\sun011.pn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2500307"/>
            <a:ext cx="2428892" cy="2214578"/>
          </a:xfrm>
          <a:prstGeom prst="rect">
            <a:avLst/>
          </a:prstGeom>
          <a:noFill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0549">
            <a:off x="3816884" y="2966489"/>
            <a:ext cx="1265711" cy="1257173"/>
          </a:xfrm>
          <a:prstGeom prst="ellipse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Содержимое 3" descr="Рисунок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6591300"/>
            <a:ext cx="900113" cy="260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14290"/>
            <a:ext cx="8785225" cy="71438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latin typeface="Comic Sans MS" pitchFamily="66" charset="0"/>
              </a:rPr>
              <a:t>Проблемно-поисковые технологии</a:t>
            </a:r>
            <a:endParaRPr lang="ru-RU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389" name="Rectangle 3"/>
          <p:cNvSpPr txBox="1">
            <a:spLocks noChangeArrowheads="1"/>
          </p:cNvSpPr>
          <p:nvPr/>
        </p:nvSpPr>
        <p:spPr bwMode="auto">
          <a:xfrm>
            <a:off x="755650" y="1528763"/>
            <a:ext cx="6696075" cy="456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ru-RU" sz="1000">
                <a:latin typeface="Comic Sans MS" pitchFamily="66" charset="0"/>
              </a:rPr>
              <a:t>	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ru-RU" sz="1000">
                <a:latin typeface="Comic Sans MS" pitchFamily="66" charset="0"/>
              </a:rPr>
              <a:t>           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850" y="1196752"/>
            <a:ext cx="7127875" cy="53285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03275" indent="-803275">
              <a:buFont typeface="Arial" pitchFamily="34" charset="0"/>
              <a:buChar char="•"/>
            </a:pPr>
            <a:r>
              <a:rPr lang="ru-RU" sz="2400" dirty="0" smtClean="0"/>
              <a:t>Развитие  творчества  детей посредством нетрадиционных техник в изодеятельности</a:t>
            </a:r>
          </a:p>
          <a:p>
            <a:pPr marL="803275" indent="-803275">
              <a:buFont typeface="Arial" pitchFamily="34" charset="0"/>
              <a:buChar char="•"/>
            </a:pPr>
            <a:r>
              <a:rPr lang="ru-RU" sz="2400" dirty="0" smtClean="0"/>
              <a:t>Развитие мышления  и речи дошкольников с помощью мнемотехники.</a:t>
            </a:r>
          </a:p>
          <a:p>
            <a:pPr marL="803275" indent="-803275">
              <a:buFont typeface="Arial" pitchFamily="34" charset="0"/>
              <a:buChar char="•"/>
            </a:pPr>
            <a:r>
              <a:rPr lang="ru-RU" sz="2400" dirty="0" smtClean="0"/>
              <a:t>Развитие конструктивных и творческих способностей детей старшего дошкольного возраста посредством техники оригами</a:t>
            </a:r>
          </a:p>
          <a:p>
            <a:pPr marL="803275" indent="-803275">
              <a:buFont typeface="Arial" pitchFamily="34" charset="0"/>
              <a:buChar char="•"/>
            </a:pPr>
            <a:r>
              <a:rPr lang="ru-RU" sz="2400" dirty="0" smtClean="0"/>
              <a:t>Занятия с детьми старшего возраста по тестопластике и ручному труду  с использованием нетрадиционных  техник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G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404664"/>
            <a:ext cx="784887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Изобразительная деятельность с применением нетрадиционных материалов и техник способствует развитию у ребёнка</a:t>
            </a:r>
            <a:r>
              <a:rPr lang="ru-RU" sz="2000" b="1" dirty="0" smtClean="0">
                <a:latin typeface="Comic Sans MS" pitchFamily="66" charset="0"/>
              </a:rPr>
              <a:t>: </a:t>
            </a:r>
          </a:p>
          <a:p>
            <a:endParaRPr lang="ru-RU" sz="2000" dirty="0" smtClean="0">
              <a:latin typeface="Comic Sans MS" pitchFamily="66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мелкой моторики рук и тактильного восприятия;</a:t>
            </a:r>
          </a:p>
          <a:p>
            <a:pPr lvl="0">
              <a:buFont typeface="Arial" pitchFamily="34" charset="0"/>
              <a:buChar char="•"/>
            </a:pPr>
            <a:endParaRPr lang="ru-RU" sz="2400" dirty="0" smtClean="0"/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пространственной ориентировки на листе бумаги, глазомера и зрительного восприятия;</a:t>
            </a:r>
          </a:p>
          <a:p>
            <a:pPr lvl="0">
              <a:buFont typeface="Arial" pitchFamily="34" charset="0"/>
              <a:buChar char="•"/>
            </a:pPr>
            <a:endParaRPr lang="ru-RU" sz="2400" dirty="0" smtClean="0"/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внимания и усидчивости;</a:t>
            </a:r>
          </a:p>
          <a:p>
            <a:pPr lvl="0">
              <a:buFont typeface="Arial" pitchFamily="34" charset="0"/>
              <a:buChar char="•"/>
            </a:pPr>
            <a:endParaRPr lang="ru-RU" sz="2400" dirty="0" smtClean="0"/>
          </a:p>
          <a:p>
            <a:pPr lvl="0"/>
            <a:r>
              <a:rPr lang="ru-RU" sz="2400" dirty="0" smtClean="0"/>
              <a:t>изобразительных навыков и творческих умений, наблюдательности, эстетического восприятия, эмоциональной отзывчивости;</a:t>
            </a:r>
          </a:p>
          <a:p>
            <a:pPr lvl="0">
              <a:buFont typeface="Arial" pitchFamily="34" charset="0"/>
              <a:buChar char="•"/>
            </a:pPr>
            <a:endParaRPr lang="ru-RU" sz="2400" dirty="0" smtClean="0"/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навыков  контроля и самоконтроля.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G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42910" y="357166"/>
            <a:ext cx="7889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Интегрированное занятие «Салют»</a:t>
            </a:r>
          </a:p>
          <a:p>
            <a:r>
              <a:rPr lang="ru-RU" b="1" dirty="0" smtClean="0">
                <a:latin typeface="Comic Sans MS" pitchFamily="66" charset="0"/>
              </a:rPr>
              <a:t> с использованием нетрадиционных техник в изодеятельности.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6309320"/>
            <a:ext cx="717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Воспитатель Баранова Надежда Сергеевна</a:t>
            </a:r>
            <a:endParaRPr lang="ru-RU" sz="20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214554"/>
            <a:ext cx="2040157" cy="2411665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357298"/>
            <a:ext cx="2206317" cy="253941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1000108"/>
            <a:ext cx="2207884" cy="2569986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4071942"/>
            <a:ext cx="2172615" cy="2329891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3786190"/>
            <a:ext cx="2139973" cy="2343607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QG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WordArt 3"/>
          <p:cNvSpPr>
            <a:spLocks noChangeArrowheads="1" noChangeShapeType="1" noTextEdit="1"/>
          </p:cNvSpPr>
          <p:nvPr/>
        </p:nvSpPr>
        <p:spPr bwMode="auto">
          <a:xfrm>
            <a:off x="1042988" y="549275"/>
            <a:ext cx="7127875" cy="1022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58"/>
              </a:avLst>
            </a:prstTxWarp>
          </a:bodyPr>
          <a:lstStyle/>
          <a:p>
            <a:endParaRPr lang="ru-RU" sz="7200" b="1" kern="10" dirty="0">
              <a:ln w="254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0501">
                    <a:srgbClr val="0819FB"/>
                  </a:gs>
                  <a:gs pos="17501">
                    <a:srgbClr val="1A8D48"/>
                  </a:gs>
                  <a:gs pos="26000">
                    <a:srgbClr val="FFFF00"/>
                  </a:gs>
                  <a:gs pos="36500">
                    <a:srgbClr val="EE3F17"/>
                  </a:gs>
                  <a:gs pos="44000">
                    <a:srgbClr val="E81766"/>
                  </a:gs>
                  <a:gs pos="50000">
                    <a:srgbClr val="A603AB"/>
                  </a:gs>
                  <a:gs pos="56000">
                    <a:srgbClr val="E81766"/>
                  </a:gs>
                  <a:gs pos="63500">
                    <a:srgbClr val="EE3F17"/>
                  </a:gs>
                  <a:gs pos="74000">
                    <a:srgbClr val="FFFF00"/>
                  </a:gs>
                  <a:gs pos="82500">
                    <a:srgbClr val="1A8D48"/>
                  </a:gs>
                  <a:gs pos="89500">
                    <a:srgbClr val="0819FB"/>
                  </a:gs>
                  <a:gs pos="100000">
                    <a:srgbClr val="A603AB"/>
                  </a:gs>
                </a:gsLst>
                <a:lin ang="2700000" scaled="1"/>
              </a:gradFill>
              <a:latin typeface="Comic Sans MS"/>
            </a:endParaRPr>
          </a:p>
        </p:txBody>
      </p:sp>
      <p:pic>
        <p:nvPicPr>
          <p:cNvPr id="37902" name="ИТОГИ 1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3888" y="7029450"/>
            <a:ext cx="304800" cy="304800"/>
          </a:xfrm>
          <a:prstGeom prst="rect">
            <a:avLst/>
          </a:prstGeom>
          <a:noFill/>
        </p:spPr>
      </p:pic>
      <p:pic>
        <p:nvPicPr>
          <p:cNvPr id="37903" name="ИТОГИ, вручение.wma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39200" y="7029450"/>
            <a:ext cx="304800" cy="3048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270265">
            <a:off x="696551" y="3337695"/>
            <a:ext cx="1909502" cy="2552116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567235">
            <a:off x="2046973" y="1075455"/>
            <a:ext cx="1857538" cy="2528316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977234">
            <a:off x="4692066" y="983129"/>
            <a:ext cx="1785040" cy="2640004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408993">
            <a:off x="6166901" y="2716195"/>
            <a:ext cx="1999924" cy="2683764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7554" y="3857628"/>
            <a:ext cx="1910443" cy="2545298"/>
          </a:xfrm>
          <a:prstGeom prst="rect">
            <a:avLst/>
          </a:prstGeom>
          <a:noFill/>
          <a:ln w="76200">
            <a:solidFill>
              <a:schemeClr val="accent4"/>
            </a:solidFill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00034" y="285728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 вот что у нас получилось…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0253714">
            <a:off x="1543157" y="5991833"/>
            <a:ext cx="1445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Примакивание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428992" y="6357958"/>
            <a:ext cx="18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Выдувание 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 rot="1447630">
            <a:off x="5427876" y="5330189"/>
            <a:ext cx="1731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Обрывание  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 rot="20457395">
            <a:off x="2552716" y="3570825"/>
            <a:ext cx="1921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Рисование нитками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 rot="912831">
            <a:off x="4573479" y="3499566"/>
            <a:ext cx="1303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Тычок 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12" fill="hold"/>
                                        <p:tgtEl>
                                          <p:spTgt spid="379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79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6" presetClass="emph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78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16" fill="hold" grpId="2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mph" presetSubtype="0" repeatCount="3000" fill="hold" grpId="3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78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902"/>
                </p:tgtEl>
              </p:cMediaNode>
            </p:audio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903"/>
                </p:tgtEl>
              </p:cMediaNode>
            </p:audio>
          </p:childTnLst>
        </p:cTn>
      </p:par>
    </p:tnLst>
    <p:bldLst>
      <p:bldP spid="37891" grpId="0" animBg="1"/>
      <p:bldP spid="37891" grpId="1" animBg="1"/>
      <p:bldP spid="37891" grpId="2" animBg="1"/>
      <p:bldP spid="37891" grpId="3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http://pedsovet.su/_ld/138/6209193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3568" y="908720"/>
            <a:ext cx="7500990" cy="507831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11560" y="836712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Интегрированное занятие </a:t>
            </a:r>
            <a:r>
              <a:rPr lang="ru-RU" sz="2000" dirty="0" smtClean="0"/>
              <a:t>на тему </a:t>
            </a:r>
            <a:endParaRPr lang="ru-RU" sz="2000" dirty="0" smtClean="0"/>
          </a:p>
          <a:p>
            <a:pPr algn="ctr"/>
            <a:r>
              <a:rPr lang="ru-RU" sz="2000" b="1" dirty="0" smtClean="0">
                <a:latin typeface="Comic Sans MS" pitchFamily="66" charset="0"/>
              </a:rPr>
              <a:t>« </a:t>
            </a:r>
            <a:r>
              <a:rPr lang="ru-RU" sz="2000" b="1" dirty="0" smtClean="0">
                <a:latin typeface="Comic Sans MS" pitchFamily="66" charset="0"/>
              </a:rPr>
              <a:t>Чудо-букашка - божья коровка» </a:t>
            </a:r>
          </a:p>
          <a:p>
            <a:pPr algn="ctr"/>
            <a:r>
              <a:rPr lang="ru-RU" sz="2000" dirty="0" smtClean="0"/>
              <a:t>техника оригами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500166" y="5572140"/>
            <a:ext cx="6215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Воспитатель Плотникова Светлана Евгеньевна</a:t>
            </a:r>
            <a:endParaRPr lang="ru-RU" sz="20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2571744"/>
            <a:ext cx="5429504" cy="276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http://pedsovet.su/_ld/138/620919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657600"/>
            <a:ext cx="4267200" cy="3200400"/>
          </a:xfrm>
          <a:prstGeom prst="rect">
            <a:avLst/>
          </a:prstGeom>
          <a:noFill/>
        </p:spPr>
      </p:pic>
      <p:pic>
        <p:nvPicPr>
          <p:cNvPr id="1029" name="Picture 5" descr="C:\Documents and Settings\User\Мои документы\Мои рисунки\к итоговым мероприятиям\по самообразованию\разновозрастная оригами\IMG_62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929066"/>
            <a:ext cx="3647846" cy="2735885"/>
          </a:xfrm>
          <a:prstGeom prst="rect">
            <a:avLst/>
          </a:prstGeom>
          <a:noFill/>
        </p:spPr>
      </p:pic>
      <p:pic>
        <p:nvPicPr>
          <p:cNvPr id="10" name="Picture 2" descr="http://pedsovet.su/_ld/138/620919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00726" cy="4429156"/>
          </a:xfrm>
          <a:prstGeom prst="rect">
            <a:avLst/>
          </a:prstGeom>
          <a:noFill/>
        </p:spPr>
      </p:pic>
      <p:pic>
        <p:nvPicPr>
          <p:cNvPr id="11" name="Picture 4" descr="C:\Documents and Settings\User\Мои документы\Мои рисунки\к итоговым мероприятиям\по самообразованию\разновозрастная оригами\IMG_62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8604"/>
            <a:ext cx="4642714" cy="3482035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4643446"/>
            <a:ext cx="1860296" cy="2040128"/>
          </a:xfrm>
          <a:prstGeom prst="round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285728"/>
            <a:ext cx="2465832" cy="3238500"/>
          </a:xfrm>
          <a:prstGeom prst="round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http://pedsovet.su/_ld/138/6209193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57224" y="928670"/>
            <a:ext cx="7500990" cy="507831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643314"/>
            <a:ext cx="2278888" cy="2262632"/>
          </a:xfrm>
          <a:prstGeom prst="round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2357430"/>
            <a:ext cx="1645920" cy="2525078"/>
          </a:xfrm>
          <a:prstGeom prst="round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2428868"/>
            <a:ext cx="1461770" cy="2550160"/>
          </a:xfrm>
          <a:prstGeom prst="round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1500174"/>
            <a:ext cx="2814320" cy="1706880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4" name="Picture 6" descr="C:\Users\Татьяна\Desktop\Галя\КАРТИНКИ ФОТО ИЗ ИНТЕРНЕТА\рамки\sun02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71602" y="-642966"/>
            <a:ext cx="3262611" cy="2662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55576" y="1142984"/>
            <a:ext cx="7488832" cy="4572032"/>
          </a:xfrm>
          <a:prstGeom prst="roundRect">
            <a:avLst/>
          </a:prstGeom>
          <a:solidFill>
            <a:srgbClr val="FFDDFF"/>
          </a:solidFill>
          <a:ln w="76200">
            <a:solidFill>
              <a:srgbClr val="FF8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Воспитатель Губайдуллина </a:t>
            </a:r>
            <a:r>
              <a:rPr lang="ru-RU" sz="2000" b="1" dirty="0" err="1" smtClean="0">
                <a:solidFill>
                  <a:schemeClr val="tx1"/>
                </a:solidFill>
              </a:rPr>
              <a:t>Расима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Мухамедьяровна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2071678"/>
            <a:ext cx="6572295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B000B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Интегрированное занятие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B000B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 элементами ТРИЗ</a:t>
            </a:r>
          </a:p>
          <a:p>
            <a:pPr algn="ctr"/>
            <a:r>
              <a:rPr lang="ru-RU" sz="2800" b="1" cap="none" spc="0" dirty="0" smtClean="0">
                <a:ln w="11430"/>
                <a:solidFill>
                  <a:srgbClr val="B000B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ru-RU" sz="2800" b="1" dirty="0" smtClean="0">
                <a:ln w="11430"/>
                <a:solidFill>
                  <a:srgbClr val="B000B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Путешествие </a:t>
            </a:r>
            <a:r>
              <a:rPr lang="ru-RU" sz="2800" b="1" cap="none" spc="0" dirty="0" smtClean="0">
                <a:ln w="11430"/>
                <a:solidFill>
                  <a:srgbClr val="B000B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по сказке «Колобок»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2700" y="1196752"/>
            <a:ext cx="9156700" cy="5661248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6591300"/>
            <a:ext cx="900113" cy="260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68" name="Rectangle 4"/>
          <p:cNvSpPr txBox="1">
            <a:spLocks noChangeArrowheads="1"/>
          </p:cNvSpPr>
          <p:nvPr/>
        </p:nvSpPr>
        <p:spPr bwMode="auto">
          <a:xfrm>
            <a:off x="3984625" y="2209800"/>
            <a:ext cx="25527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ru-RU" sz="2000">
                <a:latin typeface="Comic Sans MS" pitchFamily="66" charset="0"/>
              </a:rPr>
              <a:t>	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1412776"/>
            <a:ext cx="6660455" cy="5445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0363" lvl="0" indent="-360363">
              <a:defRPr/>
            </a:pPr>
            <a:r>
              <a:rPr lang="ru-RU" sz="200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60363" indent="-360363">
              <a:defRPr/>
            </a:pPr>
            <a:endParaRPr lang="ru-RU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29" name="AutoShape 5" descr="*"/>
          <p:cNvSpPr>
            <a:spLocks noChangeAspect="1" noChangeArrowheads="1"/>
          </p:cNvSpPr>
          <p:nvPr/>
        </p:nvSpPr>
        <p:spPr bwMode="auto">
          <a:xfrm>
            <a:off x="0" y="457200"/>
            <a:ext cx="123825" cy="123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*"/>
          <p:cNvSpPr>
            <a:spLocks noChangeAspect="1" noChangeArrowheads="1"/>
          </p:cNvSpPr>
          <p:nvPr/>
        </p:nvSpPr>
        <p:spPr bwMode="auto">
          <a:xfrm>
            <a:off x="0" y="581025"/>
            <a:ext cx="123825" cy="123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AutoShape 3" descr="*"/>
          <p:cNvSpPr>
            <a:spLocks noChangeAspect="1" noChangeArrowheads="1"/>
          </p:cNvSpPr>
          <p:nvPr/>
        </p:nvSpPr>
        <p:spPr bwMode="auto">
          <a:xfrm>
            <a:off x="0" y="704850"/>
            <a:ext cx="123825" cy="123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AutoShape 2" descr="*"/>
          <p:cNvSpPr>
            <a:spLocks noChangeAspect="1" noChangeArrowheads="1"/>
          </p:cNvSpPr>
          <p:nvPr/>
        </p:nvSpPr>
        <p:spPr bwMode="auto">
          <a:xfrm>
            <a:off x="0" y="828675"/>
            <a:ext cx="123825" cy="123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" name="AutoShape 1" descr="*"/>
          <p:cNvSpPr>
            <a:spLocks noChangeAspect="1" noChangeArrowheads="1"/>
          </p:cNvSpPr>
          <p:nvPr/>
        </p:nvSpPr>
        <p:spPr bwMode="auto">
          <a:xfrm>
            <a:off x="0" y="952500"/>
            <a:ext cx="123825" cy="123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7200" y="-665470"/>
            <a:ext cx="43152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57200" y="-818644"/>
            <a:ext cx="164179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                                      -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57200" y="-847993"/>
            <a:ext cx="39626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457200" y="-816500"/>
            <a:ext cx="36099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-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AutoShape 16" descr="*"/>
          <p:cNvSpPr>
            <a:spLocks noChangeAspect="1" noChangeArrowheads="1"/>
          </p:cNvSpPr>
          <p:nvPr/>
        </p:nvSpPr>
        <p:spPr bwMode="auto">
          <a:xfrm>
            <a:off x="0" y="457200"/>
            <a:ext cx="123825" cy="123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9" name="AutoShape 15" descr="*"/>
          <p:cNvSpPr>
            <a:spLocks noChangeAspect="1" noChangeArrowheads="1"/>
          </p:cNvSpPr>
          <p:nvPr/>
        </p:nvSpPr>
        <p:spPr bwMode="auto">
          <a:xfrm>
            <a:off x="0" y="581025"/>
            <a:ext cx="123825" cy="123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*"/>
          <p:cNvSpPr>
            <a:spLocks noChangeAspect="1" noChangeArrowheads="1"/>
          </p:cNvSpPr>
          <p:nvPr/>
        </p:nvSpPr>
        <p:spPr bwMode="auto">
          <a:xfrm>
            <a:off x="0" y="704850"/>
            <a:ext cx="123825" cy="123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7" name="AutoShape 13" descr="*"/>
          <p:cNvSpPr>
            <a:spLocks noChangeAspect="1" noChangeArrowheads="1"/>
          </p:cNvSpPr>
          <p:nvPr/>
        </p:nvSpPr>
        <p:spPr bwMode="auto">
          <a:xfrm>
            <a:off x="0" y="828675"/>
            <a:ext cx="123825" cy="123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*"/>
          <p:cNvSpPr>
            <a:spLocks noChangeAspect="1" noChangeArrowheads="1"/>
          </p:cNvSpPr>
          <p:nvPr/>
        </p:nvSpPr>
        <p:spPr bwMode="auto">
          <a:xfrm>
            <a:off x="0" y="952500"/>
            <a:ext cx="123825" cy="123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457200" y="3828662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520" y="54868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b="1" dirty="0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Направления инновационной деятельности</a:t>
            </a:r>
            <a:endParaRPr lang="ru-RU" sz="2800" dirty="0" smtClean="0">
              <a:solidFill>
                <a:schemeClr val="tx2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1560" y="3861048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bg1"/>
                </a:solidFill>
              </a:rPr>
              <a:t>Разработка </a:t>
            </a:r>
            <a:r>
              <a:rPr lang="ru-RU" sz="2400" dirty="0" smtClean="0">
                <a:solidFill>
                  <a:schemeClr val="bg1"/>
                </a:solidFill>
              </a:rPr>
              <a:t>и реализация собственных парциальных программ и педагогических технологий;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3568" y="2708920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bg1"/>
                </a:solidFill>
              </a:rPr>
              <a:t>Адаптация </a:t>
            </a:r>
            <a:r>
              <a:rPr lang="ru-RU" sz="2400" dirty="0" smtClean="0">
                <a:solidFill>
                  <a:schemeClr val="bg1"/>
                </a:solidFill>
              </a:rPr>
              <a:t>и внедрение новых авторских, дополнительных программ;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99592" y="1772816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Совершенствование содержания образования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7114" name="AutoShape 10" descr="*"/>
          <p:cNvSpPr>
            <a:spLocks noChangeAspect="1" noChangeArrowheads="1"/>
          </p:cNvSpPr>
          <p:nvPr/>
        </p:nvSpPr>
        <p:spPr bwMode="auto">
          <a:xfrm>
            <a:off x="0" y="457200"/>
            <a:ext cx="123825" cy="123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581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   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17" name="AutoShape 13" descr="*"/>
          <p:cNvSpPr>
            <a:spLocks noChangeAspect="1" noChangeArrowheads="1"/>
          </p:cNvSpPr>
          <p:nvPr/>
        </p:nvSpPr>
        <p:spPr bwMode="auto">
          <a:xfrm>
            <a:off x="0" y="457200"/>
            <a:ext cx="123825" cy="123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0" y="581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   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20" name="AutoShape 16" descr="*"/>
          <p:cNvSpPr>
            <a:spLocks noChangeAspect="1" noChangeArrowheads="1"/>
          </p:cNvSpPr>
          <p:nvPr/>
        </p:nvSpPr>
        <p:spPr bwMode="auto">
          <a:xfrm>
            <a:off x="0" y="457200"/>
            <a:ext cx="123825" cy="123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0" y="581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   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3528" y="5157192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И</a:t>
            </a:r>
            <a:r>
              <a:rPr lang="ru-RU" sz="2400" dirty="0" smtClean="0">
                <a:solidFill>
                  <a:schemeClr val="bg1"/>
                </a:solidFill>
              </a:rPr>
              <a:t>нформатизация </a:t>
            </a:r>
            <a:r>
              <a:rPr lang="ru-RU" sz="2400" dirty="0" smtClean="0">
                <a:solidFill>
                  <a:schemeClr val="bg1"/>
                </a:solidFill>
              </a:rPr>
              <a:t>образовательного процесса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14282" y="214290"/>
            <a:ext cx="8715436" cy="6357982"/>
          </a:xfrm>
          <a:prstGeom prst="roundRect">
            <a:avLst/>
          </a:prstGeom>
          <a:solidFill>
            <a:srgbClr val="FFDDFF"/>
          </a:solidFill>
          <a:ln w="76200">
            <a:solidFill>
              <a:srgbClr val="FF8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EF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3210560" cy="2616200"/>
          </a:xfrm>
          <a:prstGeom prst="round2Diag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14290"/>
            <a:ext cx="3025140" cy="2571768"/>
          </a:xfrm>
          <a:prstGeom prst="round2Diag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214686"/>
            <a:ext cx="3407094" cy="3008948"/>
          </a:xfrm>
          <a:prstGeom prst="round2Diag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3214686"/>
            <a:ext cx="3498850" cy="3002280"/>
          </a:xfrm>
          <a:prstGeom prst="round2Diag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</p:spPr>
      </p:pic>
      <p:pic>
        <p:nvPicPr>
          <p:cNvPr id="11" name="Picture 7" descr="C:\Users\Татьяна\Desktop\Галя\КАРТИНКИ ФОТО ИЗ ИНТЕРНЕТА\рамки\sun01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928670"/>
            <a:ext cx="3000396" cy="21152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42844" y="2786058"/>
            <a:ext cx="3429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Капуста из соленого теста для зайчика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14282" y="6286520"/>
            <a:ext cx="385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Рыбка, в технике обрывания, для лисички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916168" y="2857496"/>
            <a:ext cx="3013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Ягодки для волка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929190" y="6286520"/>
            <a:ext cx="357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Сладкая морковка для медведя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Прогнозируемый результат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воспитывать социально–личностные качества дошкольников, умеющих мыслить неординарно и творчески;</a:t>
            </a:r>
          </a:p>
          <a:p>
            <a:r>
              <a:rPr lang="ru-RU" dirty="0" smtClean="0"/>
              <a:t>развивать инициативность, любознательность, произвольность, способность к творческому самовыражению, стимулировать коммуникативную, познавательную, игровую и другую активность детей в различных видах деятельности;</a:t>
            </a:r>
          </a:p>
          <a:p>
            <a:r>
              <a:rPr lang="ru-RU" dirty="0" smtClean="0"/>
              <a:t>научить детей применять современные инновационные технологии, направленные на успешную социализацию личности в обществе и повышения уровня интеллектуального мышления и </a:t>
            </a:r>
            <a:r>
              <a:rPr lang="ru-RU" dirty="0" err="1" smtClean="0"/>
              <a:t>креативного</a:t>
            </a:r>
            <a:r>
              <a:rPr lang="ru-RU" dirty="0" smtClean="0"/>
              <a:t> воображения.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Картотека\0_802d8_53263e94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5721880" cy="4692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Содержимое 3" descr="Рисунок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6591300"/>
            <a:ext cx="900113" cy="260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15888"/>
            <a:ext cx="8856662" cy="10096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latin typeface="Comic Sans MS" pitchFamily="66" charset="0"/>
              </a:rPr>
              <a:t>Здоровьесберегающие технологии</a:t>
            </a:r>
            <a:endParaRPr lang="ru-RU" sz="3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341" name="Rectangle 1028"/>
          <p:cNvSpPr txBox="1">
            <a:spLocks noChangeArrowheads="1"/>
          </p:cNvSpPr>
          <p:nvPr/>
        </p:nvSpPr>
        <p:spPr bwMode="auto">
          <a:xfrm>
            <a:off x="611188" y="1557338"/>
            <a:ext cx="691356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ru-RU" sz="2200" b="1" i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825" y="1268413"/>
            <a:ext cx="7273925" cy="5400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Использование  </a:t>
            </a:r>
            <a:r>
              <a:rPr lang="ru-RU" sz="2400" dirty="0" err="1" smtClean="0"/>
              <a:t>здоровьесберегающих</a:t>
            </a:r>
            <a:r>
              <a:rPr lang="ru-RU" sz="2400" dirty="0" smtClean="0"/>
              <a:t> технологий на занятиях по обучению грамоте старших дошкольников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Степ-аэробика  и черлидинг  как способ формирования у детей базы знаний и практических навыков здорового образа жизни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Развитие творческой личности дошкольников средствами музыкально-ритмических движений.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 flipV="1">
            <a:off x="9524" y="0"/>
            <a:ext cx="9277384" cy="6858000"/>
          </a:xfrm>
          <a:prstGeom prst="rtTriangle">
            <a:avLst/>
          </a:prstGeom>
          <a:blipFill dpi="0" rotWithShape="0">
            <a:blip r:embed="rId3" cstate="print">
              <a:alphaModFix amt="94000"/>
            </a:blip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>
            <a:outerShdw dist="28080" dir="5400000" algn="ctr" rotWithShape="0">
              <a:srgbClr val="000000">
                <a:alpha val="32037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714625" y="4429125"/>
            <a:ext cx="6429375" cy="171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28596" y="0"/>
            <a:ext cx="6924675" cy="7624763"/>
            <a:chOff x="286" y="-227"/>
            <a:chExt cx="4362" cy="4803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6" y="-227"/>
              <a:ext cx="4363" cy="48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3077" name="Text Box 5"/>
            <p:cNvSpPr txBox="1">
              <a:spLocks noChangeArrowheads="1"/>
            </p:cNvSpPr>
            <p:nvPr/>
          </p:nvSpPr>
          <p:spPr bwMode="auto">
            <a:xfrm rot="2880000">
              <a:off x="2431" y="-525"/>
              <a:ext cx="75" cy="536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8" name="Text Box 6"/>
          <p:cNvSpPr txBox="1">
            <a:spLocks noChangeArrowheads="1"/>
          </p:cNvSpPr>
          <p:nvPr/>
        </p:nvSpPr>
        <p:spPr bwMode="auto">
          <a:xfrm rot="20820000">
            <a:off x="2740025" y="2432050"/>
            <a:ext cx="1447800" cy="2227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0" b="1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Д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 rot="21000000">
            <a:off x="755650" y="4197350"/>
            <a:ext cx="1465263" cy="2227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0" b="1" dirty="0">
                <a:solidFill>
                  <a:srgbClr val="F579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А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 rot="20280000">
            <a:off x="5445125" y="644525"/>
            <a:ext cx="1458913" cy="2227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И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 rot="21420000">
            <a:off x="1557338" y="3543300"/>
            <a:ext cx="1458912" cy="2227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Б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 rot="20700000">
            <a:off x="2393950" y="2936875"/>
            <a:ext cx="1465263" cy="2227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В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 rot="20820000">
            <a:off x="4024313" y="1546225"/>
            <a:ext cx="1789112" cy="2227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0" b="1">
                <a:solidFill>
                  <a:srgbClr val="77933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Ж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 rot="21300000">
            <a:off x="3675063" y="2128838"/>
            <a:ext cx="1366837" cy="2227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0" b="1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Е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 rot="21060000">
            <a:off x="4800600" y="1163638"/>
            <a:ext cx="1295400" cy="2227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З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6143625" y="0"/>
            <a:ext cx="1436688" cy="2227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К</a:t>
            </a: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6827838" y="0"/>
            <a:ext cx="250825" cy="24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3000364" y="4214818"/>
            <a:ext cx="5775325" cy="2263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800" b="1" dirty="0" smtClean="0">
              <a:solidFill>
                <a:srgbClr val="FF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5639" y="6347752"/>
            <a:ext cx="8857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Учитель-логопед Лочкарева Татьяна Александровна</a:t>
            </a:r>
            <a:endParaRPr lang="ru-RU" sz="20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14282" y="571480"/>
            <a:ext cx="3571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Использование здоровьесберегающих технологий на занятиях по обучению грамоте  старших дошкольников</a:t>
            </a:r>
            <a:endParaRPr lang="ru-RU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429256" y="3143248"/>
            <a:ext cx="34290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Задачи :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357818" y="3429000"/>
            <a:ext cx="364333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нормализация психического и физического состояния детей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развитие мелкой моторики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дифференциация ротового и носового выдоха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формирование тактильных ощущений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8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 additive="repl">
                                        <p:cTn id="34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 additive="repl">
                                        <p:cTn id="36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 additive="repl">
                                        <p:cTn id="38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 additive="repl">
                                        <p:cTn id="40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 additive="repl">
                                        <p:cTn id="4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 additive="repl">
                                        <p:cTn id="44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 additive="repl">
                                        <p:cTn id="46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 additive="repl">
                                        <p:cTn id="48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 additive="repl">
                                        <p:cTn id="50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 flipV="1">
            <a:off x="9524" y="0"/>
            <a:ext cx="9134476" cy="6858000"/>
          </a:xfrm>
          <a:prstGeom prst="rtTriangle">
            <a:avLst/>
          </a:prstGeom>
          <a:blipFill dpi="0" rotWithShape="0">
            <a:blip r:embed="rId3" cstate="print">
              <a:alphaModFix amt="94000"/>
            </a:blip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>
            <a:outerShdw dist="28080" dir="5400000" algn="ctr" rotWithShape="0">
              <a:srgbClr val="000000">
                <a:alpha val="32037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714625" y="4429125"/>
            <a:ext cx="6429375" cy="171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6827838" y="0"/>
            <a:ext cx="250825" cy="24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3000364" y="4214818"/>
            <a:ext cx="5775325" cy="2263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800" b="1" dirty="0" smtClean="0">
              <a:solidFill>
                <a:srgbClr val="FF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5639" y="6347752"/>
            <a:ext cx="8857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Учитель-логопед Лочкарева Татьяна Александровна</a:t>
            </a:r>
            <a:endParaRPr lang="ru-RU" sz="2000" b="1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14290"/>
            <a:ext cx="2617470" cy="2551430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286124"/>
            <a:ext cx="2383536" cy="2782824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3357562"/>
            <a:ext cx="2358390" cy="2825750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4" y="214290"/>
            <a:ext cx="3636010" cy="2533650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36513" y="-357214"/>
            <a:ext cx="9180513" cy="7358114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6591300"/>
            <a:ext cx="900113" cy="260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latin typeface="Comic Sans MS" pitchFamily="66" charset="0"/>
              </a:rPr>
              <a:t>Личностно-ориентированные технологии</a:t>
            </a:r>
            <a:endParaRPr lang="ru-RU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293" name="Rectangle 4"/>
          <p:cNvSpPr txBox="1">
            <a:spLocks noChangeArrowheads="1"/>
          </p:cNvSpPr>
          <p:nvPr/>
        </p:nvSpPr>
        <p:spPr bwMode="auto">
          <a:xfrm>
            <a:off x="1279525" y="1600200"/>
            <a:ext cx="25527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2400">
              <a:latin typeface="Comic Sans MS" pitchFamily="66" charset="0"/>
            </a:endParaRPr>
          </a:p>
        </p:txBody>
      </p:sp>
      <p:sp>
        <p:nvSpPr>
          <p:cNvPr id="12294" name="Rectangle 5"/>
          <p:cNvSpPr txBox="1">
            <a:spLocks noChangeArrowheads="1"/>
          </p:cNvSpPr>
          <p:nvPr/>
        </p:nvSpPr>
        <p:spPr bwMode="auto">
          <a:xfrm>
            <a:off x="971550" y="1600200"/>
            <a:ext cx="57340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2800" b="1">
              <a:latin typeface="Comic Sans MS" pitchFamily="66" charset="0"/>
            </a:endParaRP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1371600" y="3962400"/>
            <a:ext cx="25527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endParaRPr lang="ru-RU" sz="2000" b="1">
              <a:latin typeface="Calibri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7158" y="2000240"/>
            <a:ext cx="6807230" cy="47149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Воспитание  основ речевого этикета у старших  дошкольников средствами художественного  слова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Нравственно-правовое  воспитание дошкольников как средство развития коммуникативных  качеств .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D:\ФОТОГРАФИИ\ГАЛЯ\1\Шумакова Г.А\выложи также\IMG_1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-12144484"/>
            <a:ext cx="13716880" cy="10287072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8581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Праздник Речевого этикета 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643050"/>
            <a:ext cx="347744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714348" y="1643050"/>
            <a:ext cx="350046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Задачи: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обогащение словаря дошкольников вариантами формул речевого этикета;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совершенствовать навыки вежливого обращения друг с другом в зависимости от ситуации и адресата;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развитие доброжелательности интонации и мимики.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71472" y="6165304"/>
            <a:ext cx="857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Воспитатель </a:t>
            </a:r>
            <a:r>
              <a:rPr lang="ru-RU" sz="2000" b="1" dirty="0" err="1" smtClean="0"/>
              <a:t>Карсакова</a:t>
            </a:r>
            <a:r>
              <a:rPr lang="ru-RU" sz="2000" b="1" dirty="0" smtClean="0"/>
              <a:t> Маргарита </a:t>
            </a:r>
            <a:r>
              <a:rPr lang="ru-RU" sz="2000" b="1" dirty="0" err="1" smtClean="0"/>
              <a:t>Гасимовна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D:\ФОТОГРАФИИ\ГАЛЯ\1\Шумакова Г.А\выложи также\IMG_1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-12144484"/>
            <a:ext cx="13716880" cy="1028707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14282" y="428604"/>
            <a:ext cx="4286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Знают взрослые и дети</a:t>
            </a:r>
          </a:p>
          <a:p>
            <a:r>
              <a:rPr lang="ru-RU" sz="2000" dirty="0" smtClean="0">
                <a:latin typeface="Comic Sans MS" pitchFamily="66" charset="0"/>
              </a:rPr>
              <a:t>Много слов на белом свете!</a:t>
            </a:r>
          </a:p>
          <a:p>
            <a:r>
              <a:rPr lang="ru-RU" sz="2000" dirty="0" smtClean="0">
                <a:latin typeface="Comic Sans MS" pitchFamily="66" charset="0"/>
              </a:rPr>
              <a:t>А с волшебными словами </a:t>
            </a:r>
          </a:p>
          <a:p>
            <a:r>
              <a:rPr lang="ru-RU" sz="2000" dirty="0" smtClean="0">
                <a:latin typeface="Comic Sans MS" pitchFamily="66" charset="0"/>
              </a:rPr>
              <a:t>Мы идем по свету с вами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4099" name="Picture 3" descr="C:\Documents and Settings\User\Мои документы\Мои рисунки\к итоговым мероприятиям\по самообразованию\старшая этикет\Изображение 0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166"/>
            <a:ext cx="3660648" cy="2609088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</p:pic>
      <p:pic>
        <p:nvPicPr>
          <p:cNvPr id="11" name="Picture 2" descr="C:\Documents and Settings\User\Мои документы\Мои рисунки\к итоговым мероприятиям\по самообразованию\старшая этикет\Изображение 0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285992"/>
            <a:ext cx="2944368" cy="405739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4100" name="Picture 4" descr="C:\Documents and Settings\User\Мои документы\Мои рисунки\к итоговым мероприятиям\по самообразованию\старшая этикет\Изображение 0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357562"/>
            <a:ext cx="4145280" cy="310896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42844" y="142852"/>
            <a:ext cx="3714776" cy="164307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Я люблю, когда при встречи 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Мы знакомым и родным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«С добрым утром», «Добрый вечер»,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«Доброй ночи» говорим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5122" name="Picture 2" descr="C:\Documents and Settings\User\Мои документы\Мои рисунки\к итоговым мероприятиям\по самообразованию\старшая этикет\Изображение 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786190"/>
            <a:ext cx="2286016" cy="27146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5123" name="Picture 3" descr="C:\Documents and Settings\User\Мои документы\Мои рисунки\к итоговым мероприятиям\по самообразованию\старшая этикет\Изображение 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42852"/>
            <a:ext cx="4145280" cy="346252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5124" name="Picture 4" descr="C:\Documents and Settings\User\Мои документы\Мои рисунки\к итоговым мероприятиям\по самообразованию\старшая этикет\Изображение 0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071810"/>
            <a:ext cx="4712614" cy="3436518"/>
          </a:xfrm>
          <a:prstGeom prst="snip1Rect">
            <a:avLst/>
          </a:prstGeom>
          <a:noFill/>
          <a:ln w="5715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1303</TotalTime>
  <Words>515</Words>
  <Application>Microsoft Office PowerPoint</Application>
  <PresentationFormat>Экран (4:3)</PresentationFormat>
  <Paragraphs>237</Paragraphs>
  <Slides>22</Slides>
  <Notes>7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Фотоотчет МДОУ Кизильский детский сад комбинированного вида №3 «Солнышко»   « Использование инновационных  технологий в образовательной деятельности» </vt:lpstr>
      <vt:lpstr>Слайд 2</vt:lpstr>
      <vt:lpstr>Здоровьесберегающие технологии</vt:lpstr>
      <vt:lpstr>Слайд 4</vt:lpstr>
      <vt:lpstr>Слайд 5</vt:lpstr>
      <vt:lpstr>Личностно-ориентированные технологии</vt:lpstr>
      <vt:lpstr>Праздник Речевого этикета </vt:lpstr>
      <vt:lpstr>Слайд 8</vt:lpstr>
      <vt:lpstr>Слайд 9</vt:lpstr>
      <vt:lpstr>Реализация проекта  «Мы имеем право»</vt:lpstr>
      <vt:lpstr>Слайд 11</vt:lpstr>
      <vt:lpstr>Проблемно-поисковые технологии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Прогнозируемый результат</vt:lpstr>
      <vt:lpstr>Слайд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Надежда Николаевна</cp:lastModifiedBy>
  <cp:revision>127</cp:revision>
  <dcterms:created xsi:type="dcterms:W3CDTF">2014-05-29T08:07:40Z</dcterms:created>
  <dcterms:modified xsi:type="dcterms:W3CDTF">2014-07-28T09:09:34Z</dcterms:modified>
</cp:coreProperties>
</file>